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7" r:id="rId8"/>
    <p:sldId id="269" r:id="rId9"/>
    <p:sldId id="268" r:id="rId10"/>
    <p:sldId id="262" r:id="rId11"/>
    <p:sldId id="263" r:id="rId12"/>
    <p:sldId id="264" r:id="rId13"/>
    <p:sldId id="270" r:id="rId14"/>
    <p:sldId id="271" r:id="rId15"/>
    <p:sldId id="272" r:id="rId16"/>
    <p:sldId id="273"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DFCD08C-6631-4C1A-96BE-17143BC8AB33}"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F9CA05-126A-461A-8619-C5B517B6C603}" type="slidenum">
              <a:rPr lang="en-IN" smtClean="0"/>
              <a:t>‹#›</a:t>
            </a:fld>
            <a:endParaRPr lang="en-IN"/>
          </a:p>
        </p:txBody>
      </p:sp>
    </p:spTree>
    <p:extLst>
      <p:ext uri="{BB962C8B-B14F-4D97-AF65-F5344CB8AC3E}">
        <p14:creationId xmlns:p14="http://schemas.microsoft.com/office/powerpoint/2010/main" val="4032890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DFCD08C-6631-4C1A-96BE-17143BC8AB33}"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F9CA05-126A-461A-8619-C5B517B6C603}" type="slidenum">
              <a:rPr lang="en-IN" smtClean="0"/>
              <a:t>‹#›</a:t>
            </a:fld>
            <a:endParaRPr lang="en-IN"/>
          </a:p>
        </p:txBody>
      </p:sp>
    </p:spTree>
    <p:extLst>
      <p:ext uri="{BB962C8B-B14F-4D97-AF65-F5344CB8AC3E}">
        <p14:creationId xmlns:p14="http://schemas.microsoft.com/office/powerpoint/2010/main" val="1725936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DFCD08C-6631-4C1A-96BE-17143BC8AB33}"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F9CA05-126A-461A-8619-C5B517B6C603}" type="slidenum">
              <a:rPr lang="en-IN" smtClean="0"/>
              <a:t>‹#›</a:t>
            </a:fld>
            <a:endParaRPr lang="en-IN"/>
          </a:p>
        </p:txBody>
      </p:sp>
    </p:spTree>
    <p:extLst>
      <p:ext uri="{BB962C8B-B14F-4D97-AF65-F5344CB8AC3E}">
        <p14:creationId xmlns:p14="http://schemas.microsoft.com/office/powerpoint/2010/main" val="2913167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DFCD08C-6631-4C1A-96BE-17143BC8AB33}"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F9CA05-126A-461A-8619-C5B517B6C603}" type="slidenum">
              <a:rPr lang="en-IN" smtClean="0"/>
              <a:t>‹#›</a:t>
            </a:fld>
            <a:endParaRPr lang="en-IN"/>
          </a:p>
        </p:txBody>
      </p:sp>
    </p:spTree>
    <p:extLst>
      <p:ext uri="{BB962C8B-B14F-4D97-AF65-F5344CB8AC3E}">
        <p14:creationId xmlns:p14="http://schemas.microsoft.com/office/powerpoint/2010/main" val="356077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DFCD08C-6631-4C1A-96BE-17143BC8AB33}" type="datetimeFigureOut">
              <a:rPr lang="en-IN" smtClean="0"/>
              <a:t>28-08-2024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FF9CA05-126A-461A-8619-C5B517B6C603}" type="slidenum">
              <a:rPr lang="en-IN" smtClean="0"/>
              <a:t>‹#›</a:t>
            </a:fld>
            <a:endParaRPr lang="en-IN"/>
          </a:p>
        </p:txBody>
      </p:sp>
    </p:spTree>
    <p:extLst>
      <p:ext uri="{BB962C8B-B14F-4D97-AF65-F5344CB8AC3E}">
        <p14:creationId xmlns:p14="http://schemas.microsoft.com/office/powerpoint/2010/main" val="3533449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DFCD08C-6631-4C1A-96BE-17143BC8AB33}" type="datetimeFigureOut">
              <a:rPr lang="en-IN" smtClean="0"/>
              <a:t>28-08-2024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F9CA05-126A-461A-8619-C5B517B6C603}" type="slidenum">
              <a:rPr lang="en-IN" smtClean="0"/>
              <a:t>‹#›</a:t>
            </a:fld>
            <a:endParaRPr lang="en-IN"/>
          </a:p>
        </p:txBody>
      </p:sp>
    </p:spTree>
    <p:extLst>
      <p:ext uri="{BB962C8B-B14F-4D97-AF65-F5344CB8AC3E}">
        <p14:creationId xmlns:p14="http://schemas.microsoft.com/office/powerpoint/2010/main" val="2490305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DFCD08C-6631-4C1A-96BE-17143BC8AB33}" type="datetimeFigureOut">
              <a:rPr lang="en-IN" smtClean="0"/>
              <a:t>28-08-2024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FF9CA05-126A-461A-8619-C5B517B6C603}" type="slidenum">
              <a:rPr lang="en-IN" smtClean="0"/>
              <a:t>‹#›</a:t>
            </a:fld>
            <a:endParaRPr lang="en-IN"/>
          </a:p>
        </p:txBody>
      </p:sp>
    </p:spTree>
    <p:extLst>
      <p:ext uri="{BB962C8B-B14F-4D97-AF65-F5344CB8AC3E}">
        <p14:creationId xmlns:p14="http://schemas.microsoft.com/office/powerpoint/2010/main" val="245336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DFCD08C-6631-4C1A-96BE-17143BC8AB33}" type="datetimeFigureOut">
              <a:rPr lang="en-IN" smtClean="0"/>
              <a:t>28-08-2024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FF9CA05-126A-461A-8619-C5B517B6C603}" type="slidenum">
              <a:rPr lang="en-IN" smtClean="0"/>
              <a:t>‹#›</a:t>
            </a:fld>
            <a:endParaRPr lang="en-IN"/>
          </a:p>
        </p:txBody>
      </p:sp>
    </p:spTree>
    <p:extLst>
      <p:ext uri="{BB962C8B-B14F-4D97-AF65-F5344CB8AC3E}">
        <p14:creationId xmlns:p14="http://schemas.microsoft.com/office/powerpoint/2010/main" val="746938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FCD08C-6631-4C1A-96BE-17143BC8AB33}" type="datetimeFigureOut">
              <a:rPr lang="en-IN" smtClean="0"/>
              <a:t>28-08-2024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FF9CA05-126A-461A-8619-C5B517B6C603}" type="slidenum">
              <a:rPr lang="en-IN" smtClean="0"/>
              <a:t>‹#›</a:t>
            </a:fld>
            <a:endParaRPr lang="en-IN"/>
          </a:p>
        </p:txBody>
      </p:sp>
    </p:spTree>
    <p:extLst>
      <p:ext uri="{BB962C8B-B14F-4D97-AF65-F5344CB8AC3E}">
        <p14:creationId xmlns:p14="http://schemas.microsoft.com/office/powerpoint/2010/main" val="177716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FCD08C-6631-4C1A-96BE-17143BC8AB33}" type="datetimeFigureOut">
              <a:rPr lang="en-IN" smtClean="0"/>
              <a:t>28-08-2024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F9CA05-126A-461A-8619-C5B517B6C603}" type="slidenum">
              <a:rPr lang="en-IN" smtClean="0"/>
              <a:t>‹#›</a:t>
            </a:fld>
            <a:endParaRPr lang="en-IN"/>
          </a:p>
        </p:txBody>
      </p:sp>
    </p:spTree>
    <p:extLst>
      <p:ext uri="{BB962C8B-B14F-4D97-AF65-F5344CB8AC3E}">
        <p14:creationId xmlns:p14="http://schemas.microsoft.com/office/powerpoint/2010/main" val="3524412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FCD08C-6631-4C1A-96BE-17143BC8AB33}" type="datetimeFigureOut">
              <a:rPr lang="en-IN" smtClean="0"/>
              <a:t>28-08-2024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FF9CA05-126A-461A-8619-C5B517B6C603}" type="slidenum">
              <a:rPr lang="en-IN" smtClean="0"/>
              <a:t>‹#›</a:t>
            </a:fld>
            <a:endParaRPr lang="en-IN"/>
          </a:p>
        </p:txBody>
      </p:sp>
    </p:spTree>
    <p:extLst>
      <p:ext uri="{BB962C8B-B14F-4D97-AF65-F5344CB8AC3E}">
        <p14:creationId xmlns:p14="http://schemas.microsoft.com/office/powerpoint/2010/main" val="1985947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FCD08C-6631-4C1A-96BE-17143BC8AB33}" type="datetimeFigureOut">
              <a:rPr lang="en-IN" smtClean="0"/>
              <a:t>28-08-2024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9CA05-126A-461A-8619-C5B517B6C603}" type="slidenum">
              <a:rPr lang="en-IN" smtClean="0"/>
              <a:t>‹#›</a:t>
            </a:fld>
            <a:endParaRPr lang="en-IN"/>
          </a:p>
        </p:txBody>
      </p:sp>
    </p:spTree>
    <p:extLst>
      <p:ext uri="{BB962C8B-B14F-4D97-AF65-F5344CB8AC3E}">
        <p14:creationId xmlns:p14="http://schemas.microsoft.com/office/powerpoint/2010/main" val="254389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7937"/>
            <a:ext cx="8841850" cy="1404502"/>
          </a:xfrm>
        </p:spPr>
        <p:txBody>
          <a:bodyPr>
            <a:normAutofit/>
          </a:bodyPr>
          <a:lstStyle/>
          <a:p>
            <a:r>
              <a:rPr lang="en-US" dirty="0" smtClean="0">
                <a:latin typeface="Times New Roman" panose="02020603050405020304" pitchFamily="18" charset="0"/>
                <a:cs typeface="Times New Roman" panose="02020603050405020304" pitchFamily="18" charset="0"/>
              </a:rPr>
              <a:t>Swami </a:t>
            </a:r>
            <a:r>
              <a:rPr lang="en-US" dirty="0" err="1" smtClean="0">
                <a:latin typeface="Times New Roman" panose="02020603050405020304" pitchFamily="18" charset="0"/>
                <a:cs typeface="Times New Roman" panose="02020603050405020304" pitchFamily="18" charset="0"/>
              </a:rPr>
              <a:t>Kuvalayananda</a:t>
            </a:r>
            <a:endParaRPr lang="en-IN"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2162853"/>
            <a:ext cx="9144000" cy="1655762"/>
          </a:xfrm>
        </p:spPr>
        <p:txBody>
          <a:bodyPr/>
          <a:lstStyle/>
          <a:p>
            <a:r>
              <a:rPr lang="en-US" b="1" dirty="0" smtClean="0">
                <a:latin typeface="Times New Roman" panose="02020603050405020304" pitchFamily="18" charset="0"/>
                <a:cs typeface="Times New Roman" panose="02020603050405020304" pitchFamily="18" charset="0"/>
              </a:rPr>
              <a:t>Dr. </a:t>
            </a:r>
            <a:r>
              <a:rPr lang="en-US" b="1" dirty="0" err="1" smtClean="0">
                <a:latin typeface="Times New Roman" panose="02020603050405020304" pitchFamily="18" charset="0"/>
                <a:cs typeface="Times New Roman" panose="02020603050405020304" pitchFamily="18" charset="0"/>
              </a:rPr>
              <a:t>Brijesh</a:t>
            </a:r>
            <a:r>
              <a:rPr lang="en-US" b="1" dirty="0" smtClean="0">
                <a:latin typeface="Times New Roman" panose="02020603050405020304" pitchFamily="18" charset="0"/>
                <a:cs typeface="Times New Roman" panose="02020603050405020304" pitchFamily="18" charset="0"/>
              </a:rPr>
              <a:t> Singh </a:t>
            </a:r>
            <a:endParaRPr lang="en-IN" b="1" dirty="0">
              <a:latin typeface="Times New Roman" panose="02020603050405020304" pitchFamily="18" charset="0"/>
              <a:cs typeface="Times New Roman" panose="02020603050405020304" pitchFamily="18" charset="0"/>
            </a:endParaRPr>
          </a:p>
        </p:txBody>
      </p:sp>
      <p:pic>
        <p:nvPicPr>
          <p:cNvPr id="1026" name="Picture 2" descr="Yo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127" y="2688584"/>
            <a:ext cx="4501058" cy="360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450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Later Years..</a:t>
            </a:r>
          </a:p>
          <a:p>
            <a:r>
              <a:rPr lang="en-US" dirty="0"/>
              <a:t>Besides his yoga research, Swami </a:t>
            </a:r>
            <a:r>
              <a:rPr lang="en-US" dirty="0" err="1"/>
              <a:t>Kuvalayananda</a:t>
            </a:r>
            <a:r>
              <a:rPr lang="en-US" dirty="0"/>
              <a:t>  spent much of his later years opening up new branches of </a:t>
            </a:r>
            <a:r>
              <a:rPr lang="en-US" dirty="0" err="1"/>
              <a:t>Kaivalyadhama</a:t>
            </a:r>
            <a:r>
              <a:rPr lang="en-US" dirty="0"/>
              <a:t> and enhancing the main </a:t>
            </a:r>
            <a:r>
              <a:rPr lang="en-US" dirty="0" err="1"/>
              <a:t>Kaivalyadhama</a:t>
            </a:r>
            <a:r>
              <a:rPr lang="en-US" dirty="0"/>
              <a:t> campus in </a:t>
            </a:r>
            <a:r>
              <a:rPr lang="en-US" dirty="0" err="1"/>
              <a:t>Lonavla</a:t>
            </a:r>
            <a:r>
              <a:rPr lang="en-US" dirty="0"/>
              <a:t>.</a:t>
            </a:r>
          </a:p>
          <a:p>
            <a:r>
              <a:rPr lang="en-US" dirty="0"/>
              <a:t>Mumbai and Rajkot branches were formed and the College of Yoga and a Yogic hospital were started.</a:t>
            </a:r>
          </a:p>
        </p:txBody>
      </p:sp>
    </p:spTree>
    <p:extLst>
      <p:ext uri="{BB962C8B-B14F-4D97-AF65-F5344CB8AC3E}">
        <p14:creationId xmlns:p14="http://schemas.microsoft.com/office/powerpoint/2010/main" val="312058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557962" y="1825625"/>
            <a:ext cx="5795838" cy="4351338"/>
          </a:xfrm>
        </p:spPr>
        <p:txBody>
          <a:bodyPr>
            <a:normAutofit/>
          </a:bodyPr>
          <a:lstStyle/>
          <a:p>
            <a:r>
              <a:rPr lang="en-US" dirty="0" err="1"/>
              <a:t>Paramahansa</a:t>
            </a:r>
            <a:r>
              <a:rPr lang="en-US" dirty="0"/>
              <a:t> Sri </a:t>
            </a:r>
            <a:r>
              <a:rPr lang="en-US" dirty="0" err="1"/>
              <a:t>Madhavadasji</a:t>
            </a:r>
            <a:r>
              <a:rPr lang="en-US" dirty="0"/>
              <a:t> </a:t>
            </a:r>
            <a:r>
              <a:rPr lang="en-US" dirty="0" err="1"/>
              <a:t>Maharaj</a:t>
            </a:r>
            <a:r>
              <a:rPr lang="en-US" dirty="0"/>
              <a:t> (1798 – 1921) was a great Master of Yoga from Bengal, who after 50 years of traveling India by foot and practicing yoga in the solitude of the Himalayas, had settled, at the age of 80, to begin teaching</a:t>
            </a:r>
            <a:r>
              <a:rPr lang="en-US" dirty="0" smtClean="0"/>
              <a:t>.</a:t>
            </a:r>
            <a:endParaRPr lang="en-US" dirty="0"/>
          </a:p>
        </p:txBody>
      </p:sp>
      <p:pic>
        <p:nvPicPr>
          <p:cNvPr id="2052" name="Picture 4" descr="https://kdham.com/wp-content/uploads/2019/09/395px-Paramahamsa_Madhavdasji-e138702509087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818" y="935324"/>
            <a:ext cx="4222143" cy="497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05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US" dirty="0" err="1" smtClean="0"/>
              <a:t>Paramahansa</a:t>
            </a:r>
            <a:r>
              <a:rPr lang="en-US" dirty="0" smtClean="0"/>
              <a:t> </a:t>
            </a:r>
            <a:r>
              <a:rPr lang="en-US" dirty="0" err="1" smtClean="0"/>
              <a:t>Madhavadasji</a:t>
            </a:r>
            <a:r>
              <a:rPr lang="en-US" dirty="0" smtClean="0"/>
              <a:t> was a major advocate for the revival of yogic practices, which had almost died out in much of India at that time. He encouraged </a:t>
            </a:r>
            <a:r>
              <a:rPr lang="en-US" dirty="0" err="1" smtClean="0"/>
              <a:t>Swamiji</a:t>
            </a:r>
            <a:r>
              <a:rPr lang="en-US" dirty="0" smtClean="0"/>
              <a:t> to scientifically investigate the effects and benefits of Yoga practices, for the propagation of health, and spiritual inspiration of all humanity.</a:t>
            </a:r>
          </a:p>
          <a:p>
            <a:r>
              <a:rPr lang="en-US" dirty="0" smtClean="0"/>
              <a:t>In response to his Teacher’s request, Swami </a:t>
            </a:r>
            <a:r>
              <a:rPr lang="en-US" dirty="0" err="1" smtClean="0"/>
              <a:t>Kuvalayananda</a:t>
            </a:r>
            <a:r>
              <a:rPr lang="en-US" dirty="0" smtClean="0"/>
              <a:t> went on to establish the </a:t>
            </a:r>
            <a:r>
              <a:rPr lang="en-US" dirty="0" err="1" smtClean="0"/>
              <a:t>Kaivalyadhama</a:t>
            </a:r>
            <a:r>
              <a:rPr lang="en-US" dirty="0" smtClean="0"/>
              <a:t> Institute. Established in 1924 it was the first Yoga Institute of its kind in India, and continues to be a premier center for the medical and scientific study of Hatha Yoga, as well as a resource of ancient texts, teachings, training and yoga therapy.</a:t>
            </a:r>
            <a:endParaRPr lang="en-US" dirty="0"/>
          </a:p>
        </p:txBody>
      </p:sp>
    </p:spTree>
    <p:extLst>
      <p:ext uri="{BB962C8B-B14F-4D97-AF65-F5344CB8AC3E}">
        <p14:creationId xmlns:p14="http://schemas.microsoft.com/office/powerpoint/2010/main" val="3347671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Publication </a:t>
            </a:r>
            <a:endParaRPr lang="en-IN" b="1" dirty="0"/>
          </a:p>
        </p:txBody>
      </p:sp>
      <p:pic>
        <p:nvPicPr>
          <p:cNvPr id="4" name="Content Placeholder 3"/>
          <p:cNvPicPr>
            <a:picLocks noGrp="1" noChangeAspect="1"/>
          </p:cNvPicPr>
          <p:nvPr>
            <p:ph idx="1"/>
          </p:nvPr>
        </p:nvPicPr>
        <p:blipFill>
          <a:blip r:embed="rId2"/>
          <a:stretch>
            <a:fillRect/>
          </a:stretch>
        </p:blipFill>
        <p:spPr>
          <a:xfrm>
            <a:off x="1139820" y="1825625"/>
            <a:ext cx="9912360" cy="4351338"/>
          </a:xfrm>
          <a:prstGeom prst="rect">
            <a:avLst/>
          </a:prstGeom>
        </p:spPr>
      </p:pic>
    </p:spTree>
    <p:extLst>
      <p:ext uri="{BB962C8B-B14F-4D97-AF65-F5344CB8AC3E}">
        <p14:creationId xmlns:p14="http://schemas.microsoft.com/office/powerpoint/2010/main" val="569171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43333" y="506476"/>
            <a:ext cx="11705334" cy="5845047"/>
          </a:xfrm>
          <a:prstGeom prst="rect">
            <a:avLst/>
          </a:prstGeom>
        </p:spPr>
      </p:pic>
    </p:spTree>
    <p:extLst>
      <p:ext uri="{BB962C8B-B14F-4D97-AF65-F5344CB8AC3E}">
        <p14:creationId xmlns:p14="http://schemas.microsoft.com/office/powerpoint/2010/main" val="3785293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90114" y="616976"/>
            <a:ext cx="12772227" cy="5624047"/>
          </a:xfrm>
          <a:prstGeom prst="rect">
            <a:avLst/>
          </a:prstGeom>
        </p:spPr>
      </p:pic>
    </p:spTree>
    <p:extLst>
      <p:ext uri="{BB962C8B-B14F-4D97-AF65-F5344CB8AC3E}">
        <p14:creationId xmlns:p14="http://schemas.microsoft.com/office/powerpoint/2010/main" val="2554803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536297"/>
            <a:ext cx="12326583" cy="5753599"/>
          </a:xfrm>
          <a:prstGeom prst="rect">
            <a:avLst/>
          </a:prstGeom>
        </p:spPr>
      </p:pic>
    </p:spTree>
    <p:extLst>
      <p:ext uri="{BB962C8B-B14F-4D97-AF65-F5344CB8AC3E}">
        <p14:creationId xmlns:p14="http://schemas.microsoft.com/office/powerpoint/2010/main" val="178653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2" descr="https://kdham.com/wp-content/uploads/2024/08/Shop-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66" y="-384968"/>
            <a:ext cx="10641633" cy="686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806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b="1" dirty="0"/>
          </a:p>
        </p:txBody>
      </p:sp>
      <p:sp>
        <p:nvSpPr>
          <p:cNvPr id="3" name="Content Placeholder 2"/>
          <p:cNvSpPr>
            <a:spLocks noGrp="1"/>
          </p:cNvSpPr>
          <p:nvPr>
            <p:ph idx="1"/>
          </p:nvPr>
        </p:nvSpPr>
        <p:spPr/>
        <p:txBody>
          <a:bodyPr/>
          <a:lstStyle/>
          <a:p>
            <a:r>
              <a:rPr lang="en-US" b="1" dirty="0"/>
              <a:t>Swami </a:t>
            </a:r>
            <a:r>
              <a:rPr lang="en-US" b="1" dirty="0" err="1"/>
              <a:t>Kuvalayananda</a:t>
            </a:r>
            <a:r>
              <a:rPr lang="en-US" dirty="0"/>
              <a:t> (30 August 1883 – 18 April 1966) was a researcher and educator who is primarily known for his pioneering research into the scientific foundations of yoga. He started scientific research on yoga in 1920, and published the first scientific journal specifically devoted to studying yoga, Yoga </a:t>
            </a:r>
            <a:r>
              <a:rPr lang="en-US" dirty="0" err="1"/>
              <a:t>Mimamsa</a:t>
            </a:r>
            <a:r>
              <a:rPr lang="en-US" dirty="0"/>
              <a:t>, in 1924. Most of his research took place at the </a:t>
            </a:r>
            <a:r>
              <a:rPr lang="en-US" dirty="0" err="1"/>
              <a:t>Kaivalyadhama</a:t>
            </a:r>
            <a:r>
              <a:rPr lang="en-US" dirty="0"/>
              <a:t> Health and Yoga Research Center which he also founded in 1924. His influence on modern yoga has been “profound”.</a:t>
            </a:r>
            <a:endParaRPr lang="en-IN" dirty="0"/>
          </a:p>
        </p:txBody>
      </p:sp>
    </p:spTree>
    <p:extLst>
      <p:ext uri="{BB962C8B-B14F-4D97-AF65-F5344CB8AC3E}">
        <p14:creationId xmlns:p14="http://schemas.microsoft.com/office/powerpoint/2010/main" val="2801509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1883 - 1916</a:t>
            </a:r>
            <a:endParaRPr lang="en-IN" dirty="0"/>
          </a:p>
        </p:txBody>
      </p:sp>
      <p:sp>
        <p:nvSpPr>
          <p:cNvPr id="3" name="Content Placeholder 2"/>
          <p:cNvSpPr>
            <a:spLocks noGrp="1"/>
          </p:cNvSpPr>
          <p:nvPr>
            <p:ph idx="1"/>
          </p:nvPr>
        </p:nvSpPr>
        <p:spPr/>
        <p:txBody>
          <a:bodyPr>
            <a:normAutofit fontScale="92500" lnSpcReduction="10000"/>
          </a:bodyPr>
          <a:lstStyle/>
          <a:p>
            <a:r>
              <a:rPr lang="en-US" b="1" dirty="0"/>
              <a:t>Early Life</a:t>
            </a:r>
          </a:p>
          <a:p>
            <a:r>
              <a:rPr lang="en-US" dirty="0"/>
              <a:t>Swami </a:t>
            </a:r>
            <a:r>
              <a:rPr lang="en-US" dirty="0" err="1"/>
              <a:t>Kuvalayananda</a:t>
            </a:r>
            <a:r>
              <a:rPr lang="en-US" dirty="0"/>
              <a:t> was born </a:t>
            </a:r>
            <a:r>
              <a:rPr lang="en-US" dirty="0" err="1"/>
              <a:t>Jagannatha</a:t>
            </a:r>
            <a:r>
              <a:rPr lang="en-US" dirty="0"/>
              <a:t> Ganesa </a:t>
            </a:r>
            <a:r>
              <a:rPr lang="en-US" dirty="0" err="1"/>
              <a:t>Gune</a:t>
            </a:r>
            <a:r>
              <a:rPr lang="en-US" dirty="0"/>
              <a:t>.</a:t>
            </a:r>
            <a:br>
              <a:rPr lang="en-US" dirty="0"/>
            </a:br>
            <a:endParaRPr lang="en-US" dirty="0"/>
          </a:p>
          <a:p>
            <a:r>
              <a:rPr lang="en-US" dirty="0"/>
              <a:t>During his student days, he was influenced by political leaders like Sri </a:t>
            </a:r>
            <a:r>
              <a:rPr lang="en-US" dirty="0" err="1"/>
              <a:t>Aurobindo</a:t>
            </a:r>
            <a:r>
              <a:rPr lang="en-US" dirty="0"/>
              <a:t>, who was working as a young lecturer at the university, and </a:t>
            </a:r>
            <a:r>
              <a:rPr lang="en-US" dirty="0" err="1"/>
              <a:t>Lokmanya</a:t>
            </a:r>
            <a:r>
              <a:rPr lang="en-US" dirty="0"/>
              <a:t> </a:t>
            </a:r>
            <a:r>
              <a:rPr lang="en-US" dirty="0" err="1"/>
              <a:t>Tilak’s</a:t>
            </a:r>
            <a:r>
              <a:rPr lang="en-US" dirty="0"/>
              <a:t> Indian Home Rule Movement. His national idealism and patriotic fervor prompted him to devote his life to the service of humanity. </a:t>
            </a:r>
          </a:p>
          <a:p>
            <a:r>
              <a:rPr lang="en-US" dirty="0"/>
              <a:t>Coming into contact with the Indian masses, many of whom were illiterate and superstitious, he realized the value of education, and this influenced him to help organize the </a:t>
            </a:r>
            <a:r>
              <a:rPr lang="en-US" dirty="0" err="1"/>
              <a:t>Khandesh</a:t>
            </a:r>
            <a:r>
              <a:rPr lang="en-US" dirty="0"/>
              <a:t> Education Society at </a:t>
            </a:r>
            <a:r>
              <a:rPr lang="en-US" dirty="0" err="1"/>
              <a:t>Amalner</a:t>
            </a:r>
            <a:r>
              <a:rPr lang="en-US" dirty="0"/>
              <a:t>, where ultimately he became the Principal of the National College, in 1916</a:t>
            </a:r>
          </a:p>
        </p:txBody>
      </p:sp>
    </p:spTree>
    <p:extLst>
      <p:ext uri="{BB962C8B-B14F-4D97-AF65-F5344CB8AC3E}">
        <p14:creationId xmlns:p14="http://schemas.microsoft.com/office/powerpoint/2010/main" val="937675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1919</a:t>
            </a:r>
            <a:endParaRPr lang="en-IN" b="1" dirty="0"/>
          </a:p>
        </p:txBody>
      </p:sp>
      <p:sp>
        <p:nvSpPr>
          <p:cNvPr id="3" name="Content Placeholder 2"/>
          <p:cNvSpPr>
            <a:spLocks noGrp="1"/>
          </p:cNvSpPr>
          <p:nvPr>
            <p:ph idx="1"/>
          </p:nvPr>
        </p:nvSpPr>
        <p:spPr/>
        <p:txBody>
          <a:bodyPr>
            <a:normAutofit lnSpcReduction="10000"/>
          </a:bodyPr>
          <a:lstStyle/>
          <a:p>
            <a:r>
              <a:rPr lang="en-US" b="1" dirty="0"/>
              <a:t>Initiation into Yoga</a:t>
            </a:r>
          </a:p>
          <a:p>
            <a:r>
              <a:rPr lang="en-US" dirty="0" err="1"/>
              <a:t>Kuvalayananda’s</a:t>
            </a:r>
            <a:r>
              <a:rPr lang="en-US" dirty="0"/>
              <a:t> first guru was </a:t>
            </a:r>
            <a:r>
              <a:rPr lang="en-US" dirty="0" err="1"/>
              <a:t>Rajaratna</a:t>
            </a:r>
            <a:r>
              <a:rPr lang="en-US" dirty="0"/>
              <a:t> </a:t>
            </a:r>
            <a:r>
              <a:rPr lang="en-US" dirty="0" err="1"/>
              <a:t>Manikrao</a:t>
            </a:r>
            <a:r>
              <a:rPr lang="en-US" dirty="0"/>
              <a:t>, a professor at the </a:t>
            </a:r>
            <a:r>
              <a:rPr lang="en-US" dirty="0" err="1"/>
              <a:t>Jummadada</a:t>
            </a:r>
            <a:r>
              <a:rPr lang="en-US" dirty="0"/>
              <a:t> </a:t>
            </a:r>
            <a:r>
              <a:rPr lang="en-US" dirty="0" err="1"/>
              <a:t>Vyayamshala</a:t>
            </a:r>
            <a:r>
              <a:rPr lang="en-US" dirty="0"/>
              <a:t> in Baroda. From 1907 to 1910, </a:t>
            </a:r>
            <a:r>
              <a:rPr lang="en-US" dirty="0" err="1"/>
              <a:t>Manikrao</a:t>
            </a:r>
            <a:r>
              <a:rPr lang="en-US" dirty="0"/>
              <a:t> trained </a:t>
            </a:r>
            <a:r>
              <a:rPr lang="en-US" dirty="0" err="1"/>
              <a:t>Kuvalayananda</a:t>
            </a:r>
            <a:r>
              <a:rPr lang="en-US" dirty="0"/>
              <a:t> in the Indian System of Physical Education.</a:t>
            </a:r>
          </a:p>
          <a:p>
            <a:r>
              <a:rPr lang="en-US" dirty="0"/>
              <a:t>In 1919, he met the Bengali </a:t>
            </a:r>
            <a:r>
              <a:rPr lang="en-US" dirty="0" err="1"/>
              <a:t>yogin</a:t>
            </a:r>
            <a:r>
              <a:rPr lang="en-US" dirty="0"/>
              <a:t>, </a:t>
            </a:r>
            <a:r>
              <a:rPr lang="en-US" dirty="0" err="1"/>
              <a:t>Paramahamsa</a:t>
            </a:r>
            <a:r>
              <a:rPr lang="en-US" dirty="0"/>
              <a:t> </a:t>
            </a:r>
            <a:r>
              <a:rPr lang="en-US" dirty="0" err="1"/>
              <a:t>Madhavdasji</a:t>
            </a:r>
            <a:r>
              <a:rPr lang="en-US" dirty="0"/>
              <a:t>, who blessed </a:t>
            </a:r>
            <a:r>
              <a:rPr lang="en-US" dirty="0" err="1"/>
              <a:t>Kuvalayananda</a:t>
            </a:r>
            <a:r>
              <a:rPr lang="en-US" dirty="0"/>
              <a:t> with insights into advanced yogic discipline.</a:t>
            </a:r>
          </a:p>
          <a:p>
            <a:r>
              <a:rPr lang="en-US" dirty="0"/>
              <a:t>Though </a:t>
            </a:r>
            <a:r>
              <a:rPr lang="en-US" dirty="0" err="1"/>
              <a:t>Kuvalayananda</a:t>
            </a:r>
            <a:r>
              <a:rPr lang="en-US" dirty="0"/>
              <a:t> was spiritually inclined and idealistic, he was, at the same time, a strict rationalist. So, he sought scientific explanations for the various psychophysical effects of Yoga he experienced.  The idea of discovering the scientific basis behind these yogic processes became his life’s work.</a:t>
            </a:r>
          </a:p>
        </p:txBody>
      </p:sp>
    </p:spTree>
    <p:extLst>
      <p:ext uri="{BB962C8B-B14F-4D97-AF65-F5344CB8AC3E}">
        <p14:creationId xmlns:p14="http://schemas.microsoft.com/office/powerpoint/2010/main" val="343629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Establishing </a:t>
            </a:r>
            <a:r>
              <a:rPr lang="en-US" b="1" dirty="0" err="1"/>
              <a:t>Kaivalyadhama</a:t>
            </a:r>
            <a:r>
              <a:rPr lang="en-US" b="1" dirty="0"/>
              <a:t> and Yoga </a:t>
            </a:r>
            <a:r>
              <a:rPr lang="en-US" b="1" dirty="0" err="1"/>
              <a:t>Mimamsa</a:t>
            </a:r>
            <a:endParaRPr lang="en-US" b="1" dirty="0"/>
          </a:p>
          <a:p>
            <a:r>
              <a:rPr lang="en-US" dirty="0"/>
              <a:t>In 1924, </a:t>
            </a:r>
            <a:r>
              <a:rPr lang="en-US" dirty="0" err="1"/>
              <a:t>Kuvalayananda</a:t>
            </a:r>
            <a:r>
              <a:rPr lang="en-US" dirty="0"/>
              <a:t> founded the </a:t>
            </a:r>
            <a:r>
              <a:rPr lang="en-US" dirty="0" err="1"/>
              <a:t>Kaivalyadhama</a:t>
            </a:r>
            <a:r>
              <a:rPr lang="en-US" dirty="0"/>
              <a:t> Health and Yoga Research Center in </a:t>
            </a:r>
            <a:r>
              <a:rPr lang="en-US" dirty="0" err="1"/>
              <a:t>Lonavla</a:t>
            </a:r>
            <a:r>
              <a:rPr lang="en-US" dirty="0"/>
              <a:t> in order to provide a laboratory for his scientific study of Yoga. At the same time, he also started the first scientific journal devoted to scientific investigation into yoga, Yoga </a:t>
            </a:r>
            <a:r>
              <a:rPr lang="en-US" dirty="0" err="1"/>
              <a:t>Mimamsa</a:t>
            </a:r>
            <a:r>
              <a:rPr lang="en-US" dirty="0"/>
              <a:t>.</a:t>
            </a:r>
          </a:p>
        </p:txBody>
      </p:sp>
    </p:spTree>
    <p:extLst>
      <p:ext uri="{BB962C8B-B14F-4D97-AF65-F5344CB8AC3E}">
        <p14:creationId xmlns:p14="http://schemas.microsoft.com/office/powerpoint/2010/main" val="1651264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bout Kaivalyadhama: Yoga Tradition Meets Modern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514"/>
            <a:ext cx="6331033" cy="42015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aivalyadhama - All You Need to Know BEFORE You Go (2024) - Tripadvi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60" y="103371"/>
            <a:ext cx="5265745" cy="40822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acilities Tour - KaivalyaDha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78" y="4357315"/>
            <a:ext cx="11795235" cy="243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508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Yoga Research on Cleansing  Semi Experimental </a:t>
            </a:r>
            <a:endParaRPr lang="en-IN" b="1" dirty="0"/>
          </a:p>
        </p:txBody>
      </p:sp>
      <p:sp>
        <p:nvSpPr>
          <p:cNvPr id="3" name="Content Placeholder 2"/>
          <p:cNvSpPr>
            <a:spLocks noGrp="1"/>
          </p:cNvSpPr>
          <p:nvPr>
            <p:ph idx="1"/>
          </p:nvPr>
        </p:nvSpPr>
        <p:spPr/>
        <p:txBody>
          <a:bodyPr/>
          <a:lstStyle/>
          <a:p>
            <a:endParaRPr lang="en-IN" dirty="0"/>
          </a:p>
        </p:txBody>
      </p:sp>
      <p:pic>
        <p:nvPicPr>
          <p:cNvPr id="4098" name="Picture 2" descr="Kaivalya Dham, Author at Kaivalyadha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225" y="1690688"/>
            <a:ext cx="9682533" cy="495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95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Research Laboratory  </a:t>
            </a:r>
            <a:endParaRPr lang="en-IN" b="1" dirty="0"/>
          </a:p>
        </p:txBody>
      </p:sp>
      <p:pic>
        <p:nvPicPr>
          <p:cNvPr id="6148" name="Picture 4" descr="Department of Scientific Research in Yoga In India | Kaivalyadha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077" y="1897187"/>
            <a:ext cx="6114782" cy="407652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epartment of Scientific Research in Yoga In India | Kaivalyadham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97323" y="1897187"/>
            <a:ext cx="4935036" cy="415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9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Campus </a:t>
            </a:r>
            <a:endParaRPr lang="en-IN" b="1" dirty="0"/>
          </a:p>
        </p:txBody>
      </p:sp>
      <p:pic>
        <p:nvPicPr>
          <p:cNvPr id="5122" name="Picture 2" descr="Campus - Kaivalyadha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199" y="1471100"/>
            <a:ext cx="6909684" cy="46073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shwardas Chunilal Yogic Health Centre Kaivalyadhama in Charni Road,Mumbai  - Best Yoga Centres in Mumbai - Justdial"/>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203883" y="2000168"/>
            <a:ext cx="432331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979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357</Words>
  <Application>Microsoft Office PowerPoint</Application>
  <PresentationFormat>Widescreen</PresentationFormat>
  <Paragraphs>25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Swami Kuvalayananda</vt:lpstr>
      <vt:lpstr>PowerPoint Presentation</vt:lpstr>
      <vt:lpstr>1883 - 1916</vt:lpstr>
      <vt:lpstr>1919</vt:lpstr>
      <vt:lpstr>PowerPoint Presentation</vt:lpstr>
      <vt:lpstr>PowerPoint Presentation</vt:lpstr>
      <vt:lpstr>Yoga Research on Cleansing  Semi Experimental </vt:lpstr>
      <vt:lpstr>Research Laboratory  </vt:lpstr>
      <vt:lpstr>Campus </vt:lpstr>
      <vt:lpstr>PowerPoint Presentation</vt:lpstr>
      <vt:lpstr>PowerPoint Presentation</vt:lpstr>
      <vt:lpstr>PowerPoint Presentation</vt:lpstr>
      <vt:lpstr>Publication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Swami Kuvalayananda</dc:title>
  <dc:creator>Admin</dc:creator>
  <cp:lastModifiedBy>Admin</cp:lastModifiedBy>
  <cp:revision>5</cp:revision>
  <dcterms:created xsi:type="dcterms:W3CDTF">2024-08-28T16:40:56Z</dcterms:created>
  <dcterms:modified xsi:type="dcterms:W3CDTF">2024-08-28T17:10:34Z</dcterms:modified>
</cp:coreProperties>
</file>